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zh-CN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960" y="-78"/>
      </p:cViewPr>
      <p:guideLst>
        <p:guide orient="horz" pos="13608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882610" y="1730222"/>
            <a:ext cx="6480810" cy="3686460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40180" y="1730222"/>
            <a:ext cx="18962370" cy="3686460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4018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64183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0836-F1CD-46AF-A26C-B3DC5CD1CF7A}" type="datetimeFigureOut">
              <a:rPr lang="zh-CN" altLang="en-US" smtClean="0"/>
              <a:pPr/>
              <a:t>2019-3-31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A1DF-8C5E-45FF-BBD8-215C29926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山东省光学工程学会图标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0018" y="814242"/>
            <a:ext cx="3786214" cy="3786214"/>
          </a:xfrm>
          <a:prstGeom prst="rect">
            <a:avLst/>
          </a:prstGeom>
        </p:spPr>
      </p:pic>
      <p:sp>
        <p:nvSpPr>
          <p:cNvPr id="5" name="文本框 5"/>
          <p:cNvSpPr txBox="1">
            <a:spLocks noChangeArrowheads="1"/>
          </p:cNvSpPr>
          <p:nvPr/>
        </p:nvSpPr>
        <p:spPr bwMode="auto">
          <a:xfrm>
            <a:off x="5114860" y="957118"/>
            <a:ext cx="11858708" cy="3323987"/>
          </a:xfrm>
          <a:prstGeom prst="rect">
            <a:avLst/>
          </a:prstGeom>
          <a:solidFill>
            <a:srgbClr val="C4E2E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en-US" sz="70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山东省</a:t>
            </a:r>
            <a:r>
              <a:rPr lang="zh-CN" altLang="en-US" sz="7000" b="1" dirty="0" smtClean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第十一届</a:t>
            </a:r>
            <a:r>
              <a:rPr lang="zh-CN" altLang="en-US" sz="70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大学生科技节</a:t>
            </a:r>
            <a:endParaRPr lang="en-US" altLang="zh-CN" sz="70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charset="0"/>
              <a:buNone/>
            </a:pPr>
            <a:r>
              <a:rPr lang="zh-CN" altLang="en-US" sz="70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山东省光学工程学会</a:t>
            </a:r>
            <a:endParaRPr lang="en-US" altLang="zh-CN" sz="70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charset="0"/>
              <a:buNone/>
            </a:pPr>
            <a:r>
              <a:rPr lang="zh-CN" altLang="en-US" sz="7000" b="1" dirty="0" smtClean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第二届</a:t>
            </a:r>
            <a:r>
              <a:rPr lang="zh-CN" altLang="en-US" sz="70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光电设计科技创新大赛</a:t>
            </a:r>
            <a:endParaRPr lang="en-US" altLang="zh-CN" sz="70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763556" y="9601116"/>
            <a:ext cx="2152015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600" dirty="0">
                <a:latin typeface="微软雅黑" pitchFamily="34" charset="-122"/>
                <a:ea typeface="微软雅黑" pitchFamily="34" charset="-122"/>
              </a:rPr>
              <a:t>作品名称</a:t>
            </a:r>
            <a:r>
              <a:rPr lang="zh-CN" altLang="en-US" sz="66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×</a:t>
            </a:r>
            <a:r>
              <a:rPr lang="en-US" altLang="zh-CN" sz="66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×</a:t>
            </a:r>
            <a:endParaRPr lang="zh-CN" altLang="en-US" sz="66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600" dirty="0">
                <a:latin typeface="微软雅黑" pitchFamily="34" charset="-122"/>
                <a:ea typeface="微软雅黑" pitchFamily="34" charset="-122"/>
              </a:rPr>
              <a:t>作       者</a:t>
            </a:r>
            <a:r>
              <a:rPr lang="zh-CN" altLang="en-US" sz="66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AAA</a:t>
            </a:r>
            <a:r>
              <a:rPr lang="zh-CN" altLang="en-US" sz="66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6600" dirty="0" smtClean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BBB</a:t>
            </a:r>
            <a:endParaRPr lang="zh-CN" altLang="en-US" sz="6600" dirty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zh-CN" altLang="en-US" sz="6600" dirty="0">
                <a:latin typeface="微软雅黑" pitchFamily="34" charset="-122"/>
                <a:ea typeface="微软雅黑" pitchFamily="34" charset="-122"/>
              </a:rPr>
              <a:t>指导教师</a:t>
            </a:r>
            <a:r>
              <a:rPr lang="zh-CN" altLang="en-US" sz="66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6600" dirty="0" smtClean="0">
                <a:latin typeface="微软雅黑" pitchFamily="34" charset="-122"/>
                <a:ea typeface="微软雅黑" pitchFamily="34" charset="-122"/>
              </a:rPr>
              <a:t>CCC</a:t>
            </a:r>
            <a:r>
              <a:rPr lang="zh-CN" altLang="en-US" sz="66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6600" dirty="0">
                <a:latin typeface="微软雅黑" pitchFamily="34" charset="-122"/>
                <a:ea typeface="微软雅黑" pitchFamily="34" charset="-122"/>
              </a:rPr>
              <a:t>教授</a:t>
            </a: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71438" y="9529678"/>
            <a:ext cx="28732162" cy="3175"/>
          </a:xfrm>
          <a:prstGeom prst="line">
            <a:avLst/>
          </a:prstGeom>
          <a:noFill/>
          <a:ln w="76200" cmpd="tri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1" y="5100522"/>
            <a:ext cx="28803600" cy="4249498"/>
          </a:xfrm>
          <a:prstGeom prst="rect">
            <a:avLst/>
          </a:prstGeom>
          <a:solidFill>
            <a:srgbClr val="00FFFF">
              <a:alpha val="17000"/>
            </a:srgbClr>
          </a:solidFill>
          <a:ln w="9525">
            <a:solidFill>
              <a:srgbClr val="99FF99"/>
            </a:solidFill>
            <a:miter lim="800000"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54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主办单位</a:t>
            </a:r>
            <a:endParaRPr lang="en-US" altLang="zh-CN" sz="54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54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山东省科学技术协会   山东省教育厅   共青团山东省委员会   山东省发展和改革委员会 </a:t>
            </a:r>
            <a:endParaRPr lang="en-US" altLang="zh-CN" sz="54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54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山东省经济和信息化委员会  山东省人力资源和社会保障厅  山东省光学工程学会</a:t>
            </a:r>
            <a:endParaRPr lang="en-US" altLang="zh-CN" sz="54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5400" b="1" dirty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承办单位</a:t>
            </a:r>
            <a:endParaRPr lang="en-US" altLang="zh-CN" sz="54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5400" b="1" dirty="0" smtClean="0">
                <a:solidFill>
                  <a:srgbClr val="0000CC"/>
                </a:solidFill>
                <a:latin typeface="微软雅黑" pitchFamily="34" charset="-122"/>
                <a:ea typeface="微软雅黑" pitchFamily="34" charset="-122"/>
              </a:rPr>
              <a:t>潍坊学院  物理与光电工程学院</a:t>
            </a:r>
            <a:endParaRPr lang="zh-CN" altLang="en-US" sz="5400" b="1" dirty="0">
              <a:solidFill>
                <a:srgbClr val="0000C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>
            <a:off x="114200" y="4883033"/>
            <a:ext cx="28732162" cy="3175"/>
          </a:xfrm>
          <a:prstGeom prst="line">
            <a:avLst/>
          </a:prstGeom>
          <a:noFill/>
          <a:ln w="76200" cmpd="tri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57208" y="14647502"/>
            <a:ext cx="26432060" cy="2631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6600" b="1" dirty="0"/>
              <a:t>作品简介</a:t>
            </a:r>
            <a:r>
              <a:rPr lang="zh-CN" altLang="en-US" sz="4400" dirty="0"/>
              <a:t>：</a:t>
            </a:r>
            <a:r>
              <a:rPr lang="zh-CN" altLang="zh-CN" sz="4800" dirty="0"/>
              <a:t>一种</a:t>
            </a:r>
            <a:r>
              <a:rPr lang="zh-CN" altLang="en-US" sz="4800" dirty="0"/>
              <a:t>有机晶体生长</a:t>
            </a:r>
            <a:r>
              <a:rPr lang="zh-CN" altLang="zh-CN" sz="4800" dirty="0"/>
              <a:t>水浴循环装置，</a:t>
            </a:r>
            <a:r>
              <a:rPr lang="zh-CN" altLang="en-US" sz="4800" dirty="0"/>
              <a:t>主要</a:t>
            </a:r>
            <a:r>
              <a:rPr lang="zh-CN" altLang="zh-CN" sz="4800" dirty="0"/>
              <a:t>借助水泵</a:t>
            </a:r>
            <a:r>
              <a:rPr lang="zh-CN" altLang="en-US" sz="4800" dirty="0"/>
              <a:t>使水浴缸内的水下进上出，</a:t>
            </a:r>
            <a:r>
              <a:rPr lang="zh-CN" altLang="zh-CN" sz="4800" dirty="0"/>
              <a:t>促进水浴缸内水</a:t>
            </a:r>
            <a:r>
              <a:rPr lang="zh-CN" altLang="en-US" sz="4800" dirty="0"/>
              <a:t>循环</a:t>
            </a:r>
            <a:r>
              <a:rPr lang="zh-CN" altLang="zh-CN" sz="4800" dirty="0"/>
              <a:t>流动</a:t>
            </a:r>
            <a:r>
              <a:rPr lang="zh-CN" altLang="en-US" sz="4800" dirty="0"/>
              <a:t>的同时保证水</a:t>
            </a:r>
            <a:r>
              <a:rPr lang="zh-CN" altLang="zh-CN" sz="4800" dirty="0"/>
              <a:t>温均匀，</a:t>
            </a:r>
            <a:r>
              <a:rPr lang="zh-CN" altLang="en-US" sz="4800" dirty="0"/>
              <a:t>以</a:t>
            </a:r>
            <a:r>
              <a:rPr lang="zh-CN" altLang="zh-CN" sz="4800" dirty="0"/>
              <a:t>提高晶体生长溶液的稳定性</a:t>
            </a:r>
            <a:r>
              <a:rPr lang="zh-CN" altLang="en-US" sz="4800" dirty="0"/>
              <a:t>，从而获得较大尺寸的有机晶体。</a:t>
            </a:r>
            <a:endParaRPr lang="en-US" altLang="zh-CN" sz="4800" dirty="0"/>
          </a:p>
          <a:p>
            <a:pPr eaLnBrk="1" hangingPunct="1"/>
            <a:endParaRPr lang="en-US" altLang="zh-CN" sz="4800" dirty="0"/>
          </a:p>
          <a:p>
            <a:pPr eaLnBrk="1" hangingPunct="1"/>
            <a:r>
              <a:rPr lang="zh-CN" altLang="en-US" sz="6600" b="1" dirty="0"/>
              <a:t>技术路线：</a:t>
            </a:r>
            <a:r>
              <a:rPr lang="zh-CN" altLang="zh-CN" sz="4800" dirty="0"/>
              <a:t>目前国内外生长较大尺寸</a:t>
            </a:r>
            <a:r>
              <a:rPr lang="zh-CN" altLang="en-US" sz="4800" dirty="0"/>
              <a:t>无</a:t>
            </a:r>
            <a:r>
              <a:rPr lang="zh-CN" altLang="zh-CN" sz="4800" dirty="0"/>
              <a:t>机晶体，大多采用水浴搅拌装置</a:t>
            </a:r>
            <a:r>
              <a:rPr lang="zh-CN" altLang="en-US" sz="4800" dirty="0"/>
              <a:t>。</a:t>
            </a:r>
            <a:r>
              <a:rPr lang="zh-CN" altLang="zh-CN" sz="4800" dirty="0"/>
              <a:t>但在实际操作中，与</a:t>
            </a:r>
            <a:r>
              <a:rPr lang="zh-CN" altLang="en-US" sz="4800" dirty="0"/>
              <a:t>电机</a:t>
            </a:r>
            <a:r>
              <a:rPr lang="zh-CN" altLang="zh-CN" sz="4800" dirty="0"/>
              <a:t>相连的搅拌杆的转动很容易引起晶体生长装置的振动，</a:t>
            </a:r>
            <a:r>
              <a:rPr lang="zh-CN" altLang="en-US" sz="4800" dirty="0"/>
              <a:t>因此不适用于有机晶体的生长</a:t>
            </a:r>
            <a:r>
              <a:rPr lang="zh-CN" altLang="zh-CN" sz="4800" dirty="0"/>
              <a:t>。</a:t>
            </a:r>
            <a:r>
              <a:rPr lang="zh-CN" altLang="en-US" sz="4800" dirty="0"/>
              <a:t>而若</a:t>
            </a:r>
            <a:r>
              <a:rPr lang="zh-CN" altLang="zh-CN" sz="4800" dirty="0"/>
              <a:t>采用静止水浴装置，</a:t>
            </a:r>
            <a:r>
              <a:rPr lang="zh-CN" altLang="en-US" sz="4800" dirty="0"/>
              <a:t>则会导致</a:t>
            </a:r>
            <a:r>
              <a:rPr lang="zh-CN" altLang="zh-CN" sz="4800" dirty="0"/>
              <a:t>水浴缸</a:t>
            </a:r>
            <a:r>
              <a:rPr lang="zh-CN" altLang="en-US" sz="4800" dirty="0"/>
              <a:t>内</a:t>
            </a:r>
            <a:r>
              <a:rPr lang="zh-CN" altLang="zh-CN" sz="4800" dirty="0"/>
              <a:t>局部加热后</a:t>
            </a:r>
            <a:r>
              <a:rPr lang="zh-CN" altLang="en-US" sz="4800" dirty="0"/>
              <a:t>水温不均</a:t>
            </a:r>
            <a:r>
              <a:rPr lang="zh-CN" altLang="zh-CN" sz="4800" dirty="0"/>
              <a:t>，进而</a:t>
            </a:r>
            <a:r>
              <a:rPr lang="zh-CN" altLang="en-US" sz="4800" dirty="0"/>
              <a:t>降低</a:t>
            </a:r>
            <a:r>
              <a:rPr lang="zh-CN" altLang="zh-CN" sz="4800" dirty="0"/>
              <a:t>生长溶液稳定性</a:t>
            </a:r>
            <a:r>
              <a:rPr lang="zh-CN" altLang="en-US" sz="4800" dirty="0"/>
              <a:t>，影响晶体的生长。因上述两种水浴装置的局限性，我们</a:t>
            </a:r>
            <a:r>
              <a:rPr lang="zh-CN" altLang="zh-CN" sz="4800" dirty="0"/>
              <a:t>设计</a:t>
            </a:r>
            <a:r>
              <a:rPr lang="zh-CN" altLang="en-US" sz="4800" dirty="0"/>
              <a:t>了</a:t>
            </a:r>
            <a:r>
              <a:rPr lang="zh-CN" altLang="zh-CN" sz="4800" dirty="0"/>
              <a:t>一种水浴循环装置，</a:t>
            </a:r>
            <a:r>
              <a:rPr lang="zh-CN" altLang="en-US" sz="4800" dirty="0"/>
              <a:t>即</a:t>
            </a:r>
            <a:r>
              <a:rPr lang="zh-CN" altLang="zh-CN" sz="4800" dirty="0"/>
              <a:t>借助水泵</a:t>
            </a:r>
            <a:r>
              <a:rPr lang="zh-CN" altLang="en-US" sz="4800" dirty="0"/>
              <a:t>使水浴缸内的水下进上出，</a:t>
            </a:r>
            <a:r>
              <a:rPr lang="zh-CN" altLang="zh-CN" sz="4800" dirty="0"/>
              <a:t>促进水浴缸内水</a:t>
            </a:r>
            <a:r>
              <a:rPr lang="zh-CN" altLang="en-US" sz="4800" dirty="0"/>
              <a:t>循环</a:t>
            </a:r>
            <a:r>
              <a:rPr lang="zh-CN" altLang="zh-CN" sz="4800" dirty="0"/>
              <a:t>流动</a:t>
            </a:r>
            <a:r>
              <a:rPr lang="zh-CN" altLang="en-US" sz="4800" dirty="0"/>
              <a:t>的同时保证水</a:t>
            </a:r>
            <a:r>
              <a:rPr lang="zh-CN" altLang="zh-CN" sz="4800" dirty="0"/>
              <a:t>温均匀，</a:t>
            </a:r>
            <a:r>
              <a:rPr lang="zh-CN" altLang="en-US" sz="4800" dirty="0"/>
              <a:t>以</a:t>
            </a:r>
            <a:r>
              <a:rPr lang="zh-CN" altLang="zh-CN" sz="4800" dirty="0"/>
              <a:t>提高晶体生长溶液的稳定性</a:t>
            </a:r>
            <a:r>
              <a:rPr lang="zh-CN" altLang="en-US" sz="4800" dirty="0"/>
              <a:t>，从而获得较大尺寸的有机晶体。</a:t>
            </a:r>
            <a:endParaRPr lang="en-US" altLang="zh-CN" sz="4800" dirty="0"/>
          </a:p>
          <a:p>
            <a:pPr eaLnBrk="1" hangingPunct="1"/>
            <a:r>
              <a:rPr lang="en-US" altLang="zh-CN" sz="4800" dirty="0"/>
              <a:t>       </a:t>
            </a:r>
          </a:p>
          <a:p>
            <a:pPr eaLnBrk="1" hangingPunct="1"/>
            <a:endParaRPr lang="en-US" altLang="zh-CN" sz="4800" dirty="0"/>
          </a:p>
          <a:p>
            <a:pPr eaLnBrk="1" hangingPunct="1"/>
            <a:endParaRPr lang="en-US" altLang="zh-CN" sz="4800" dirty="0"/>
          </a:p>
          <a:p>
            <a:pPr eaLnBrk="1" hangingPunct="1"/>
            <a:endParaRPr lang="en-US" altLang="zh-CN" sz="4800" dirty="0"/>
          </a:p>
          <a:p>
            <a:pPr eaLnBrk="1" hangingPunct="1"/>
            <a:r>
              <a:rPr lang="en-US" altLang="zh-CN" sz="4800" dirty="0"/>
              <a:t>        </a:t>
            </a:r>
          </a:p>
          <a:p>
            <a:pPr eaLnBrk="1" hangingPunct="1"/>
            <a:r>
              <a:rPr lang="en-US" altLang="zh-CN" sz="4800" dirty="0"/>
              <a:t>                    </a:t>
            </a:r>
          </a:p>
          <a:p>
            <a:pPr eaLnBrk="1" hangingPunct="1"/>
            <a:r>
              <a:rPr lang="en-US" altLang="zh-CN" sz="4800" dirty="0">
                <a:latin typeface="Adobe 黑体 Std R" pitchFamily="34" charset="-122"/>
                <a:ea typeface="Adobe 黑体 Std R" pitchFamily="34" charset="-122"/>
              </a:rPr>
              <a:t>                                                </a:t>
            </a:r>
            <a:r>
              <a:rPr lang="zh-CN" altLang="en-US" sz="4800" dirty="0">
                <a:latin typeface="Adobe 黑体 Std R" pitchFamily="34" charset="-122"/>
                <a:ea typeface="Adobe 黑体 Std R" pitchFamily="34" charset="-122"/>
              </a:rPr>
              <a:t>所设计晶体生长装置简图</a:t>
            </a:r>
            <a:endParaRPr lang="en-US" altLang="zh-CN" sz="4800" dirty="0">
              <a:latin typeface="Adobe 黑体 Std R" pitchFamily="34" charset="-122"/>
              <a:ea typeface="Adobe 黑体 Std R" pitchFamily="34" charset="-122"/>
            </a:endParaRPr>
          </a:p>
          <a:p>
            <a:pPr eaLnBrk="1" hangingPunct="1"/>
            <a:r>
              <a:rPr lang="zh-CN" altLang="en-US" sz="6600" b="1" dirty="0"/>
              <a:t>创新点：</a:t>
            </a:r>
            <a:r>
              <a:rPr lang="zh-CN" altLang="zh-CN" sz="4800" dirty="0"/>
              <a:t>本装置使水浴装置中的水在密封环境中流动了起来，保证了</a:t>
            </a:r>
            <a:r>
              <a:rPr lang="zh-CN" altLang="en-US" sz="4800" dirty="0"/>
              <a:t>装置内</a:t>
            </a:r>
            <a:r>
              <a:rPr lang="zh-CN" altLang="zh-CN" sz="4800" dirty="0"/>
              <a:t>水温均匀，</a:t>
            </a:r>
            <a:r>
              <a:rPr lang="zh-CN" altLang="en-US" sz="4800" dirty="0"/>
              <a:t>提高</a:t>
            </a:r>
            <a:r>
              <a:rPr lang="zh-CN" altLang="zh-CN" sz="4800" dirty="0"/>
              <a:t>了晶体生长溶液</a:t>
            </a:r>
            <a:r>
              <a:rPr lang="zh-CN" altLang="en-US" sz="4800" dirty="0"/>
              <a:t>的稳定性</a:t>
            </a:r>
            <a:r>
              <a:rPr lang="zh-CN" altLang="zh-CN" sz="4800" dirty="0"/>
              <a:t>，降低了底部自发成核的概率，更易于生长大尺寸</a:t>
            </a:r>
            <a:r>
              <a:rPr lang="zh-CN" altLang="en-US" sz="4800" dirty="0"/>
              <a:t>有机</a:t>
            </a:r>
            <a:r>
              <a:rPr lang="zh-CN" altLang="zh-CN" sz="4800" dirty="0"/>
              <a:t>单晶。同时，此种结构装置振动较小，对晶体生长装置的稳定性影响较小。</a:t>
            </a:r>
            <a:endParaRPr lang="en-US" altLang="zh-CN" sz="4800" dirty="0"/>
          </a:p>
          <a:p>
            <a:pPr eaLnBrk="1" hangingPunct="1">
              <a:buFont typeface="Arial" charset="0"/>
              <a:buNone/>
            </a:pPr>
            <a:endParaRPr lang="en-US" altLang="zh-CN" sz="4800" dirty="0"/>
          </a:p>
          <a:p>
            <a:pPr eaLnBrk="1" hangingPunct="1">
              <a:buFont typeface="Arial" charset="0"/>
              <a:buNone/>
            </a:pPr>
            <a:r>
              <a:rPr lang="zh-CN" altLang="en-US" sz="6600" b="1" dirty="0"/>
              <a:t>应用效果：</a:t>
            </a:r>
            <a:r>
              <a:rPr lang="zh-CN" altLang="zh-CN" sz="4800" dirty="0">
                <a:solidFill>
                  <a:srgbClr val="000000"/>
                </a:solidFill>
              </a:rPr>
              <a:t>本装置的主体结构包括密封盖，带有圆孔的进水管、出水管，透明圆形大口径玻璃水浴缸，热电偶，晶体生长瓶，小型水泵，调速器，</a:t>
            </a:r>
            <a:r>
              <a:rPr lang="zh-CN" altLang="en-US" sz="4800" dirty="0">
                <a:solidFill>
                  <a:srgbClr val="000000"/>
                </a:solidFill>
              </a:rPr>
              <a:t>以及生长瓶支架</a:t>
            </a:r>
            <a:r>
              <a:rPr lang="zh-CN" altLang="zh-CN" sz="4800" dirty="0">
                <a:solidFill>
                  <a:srgbClr val="000000"/>
                </a:solidFill>
              </a:rPr>
              <a:t>。</a:t>
            </a:r>
            <a:r>
              <a:rPr lang="zh-CN" altLang="en-US" sz="4800" dirty="0">
                <a:solidFill>
                  <a:srgbClr val="000000"/>
                </a:solidFill>
              </a:rPr>
              <a:t>所借助的其它晶体生长装置有：电热棒，温控装置，以及保温炉。</a:t>
            </a:r>
            <a:r>
              <a:rPr lang="zh-CN" altLang="zh-CN" sz="4800" dirty="0">
                <a:solidFill>
                  <a:srgbClr val="000000"/>
                </a:solidFill>
              </a:rPr>
              <a:t>生长瓶置于水浴缸中间位置</a:t>
            </a:r>
            <a:r>
              <a:rPr lang="zh-CN" altLang="en-US" sz="4800" dirty="0">
                <a:solidFill>
                  <a:srgbClr val="000000"/>
                </a:solidFill>
              </a:rPr>
              <a:t>，</a:t>
            </a:r>
            <a:r>
              <a:rPr lang="zh-CN" altLang="zh-CN" sz="4800" dirty="0">
                <a:solidFill>
                  <a:srgbClr val="000000"/>
                </a:solidFill>
              </a:rPr>
              <a:t>温控装置</a:t>
            </a:r>
            <a:r>
              <a:rPr lang="zh-CN" altLang="en-US" sz="4800" dirty="0">
                <a:solidFill>
                  <a:srgbClr val="000000"/>
                </a:solidFill>
              </a:rPr>
              <a:t>置于保温炉</a:t>
            </a:r>
            <a:r>
              <a:rPr lang="zh-CN" altLang="zh-CN" sz="4800" dirty="0">
                <a:solidFill>
                  <a:srgbClr val="000000"/>
                </a:solidFill>
              </a:rPr>
              <a:t>外面，与热电偶</a:t>
            </a:r>
            <a:r>
              <a:rPr lang="zh-CN" altLang="en-US" sz="4800" dirty="0">
                <a:solidFill>
                  <a:srgbClr val="000000"/>
                </a:solidFill>
              </a:rPr>
              <a:t>及电热棒</a:t>
            </a:r>
            <a:r>
              <a:rPr lang="zh-CN" altLang="zh-CN" sz="4800" dirty="0">
                <a:solidFill>
                  <a:srgbClr val="000000"/>
                </a:solidFill>
              </a:rPr>
              <a:t>电信息连通，用于</a:t>
            </a:r>
            <a:r>
              <a:rPr lang="zh-CN" altLang="en-US" sz="4800" dirty="0">
                <a:solidFill>
                  <a:srgbClr val="000000"/>
                </a:solidFill>
              </a:rPr>
              <a:t>调节水</a:t>
            </a:r>
            <a:r>
              <a:rPr lang="zh-CN" altLang="zh-CN" sz="4800" dirty="0">
                <a:solidFill>
                  <a:srgbClr val="000000"/>
                </a:solidFill>
              </a:rPr>
              <a:t>。进水管、出水管呈圆形固定在</a:t>
            </a:r>
            <a:r>
              <a:rPr lang="zh-CN" altLang="en-US" sz="4800" dirty="0">
                <a:solidFill>
                  <a:srgbClr val="000000"/>
                </a:solidFill>
              </a:rPr>
              <a:t>缸壁的下方与上方</a:t>
            </a:r>
            <a:r>
              <a:rPr lang="zh-CN" altLang="zh-CN" sz="4800" dirty="0">
                <a:solidFill>
                  <a:srgbClr val="000000"/>
                </a:solidFill>
              </a:rPr>
              <a:t>，</a:t>
            </a:r>
            <a:r>
              <a:rPr lang="zh-CN" altLang="en-US" sz="4800" dirty="0">
                <a:solidFill>
                  <a:srgbClr val="000000"/>
                </a:solidFill>
              </a:rPr>
              <a:t>其</a:t>
            </a:r>
            <a:r>
              <a:rPr lang="zh-CN" altLang="zh-CN" sz="4800" dirty="0">
                <a:solidFill>
                  <a:srgbClr val="000000"/>
                </a:solidFill>
              </a:rPr>
              <a:t>上的圆孔均匀分布，以达到缸内四周均匀吸水出水的目的。将水泵</a:t>
            </a:r>
            <a:r>
              <a:rPr lang="zh-CN" altLang="en-US" sz="4800" dirty="0">
                <a:solidFill>
                  <a:srgbClr val="000000"/>
                </a:solidFill>
              </a:rPr>
              <a:t>固定</a:t>
            </a:r>
            <a:r>
              <a:rPr lang="zh-CN" altLang="zh-CN" sz="4800" dirty="0">
                <a:solidFill>
                  <a:srgbClr val="000000"/>
                </a:solidFill>
              </a:rPr>
              <a:t>于水浴缸内上方，</a:t>
            </a:r>
            <a:r>
              <a:rPr lang="zh-CN" altLang="en-US" sz="4800" dirty="0">
                <a:solidFill>
                  <a:srgbClr val="000000"/>
                </a:solidFill>
              </a:rPr>
              <a:t>进出水管与</a:t>
            </a:r>
            <a:r>
              <a:rPr lang="zh-CN" altLang="zh-CN" sz="4800" dirty="0">
                <a:solidFill>
                  <a:srgbClr val="000000"/>
                </a:solidFill>
              </a:rPr>
              <a:t>水泵</a:t>
            </a:r>
            <a:r>
              <a:rPr lang="zh-CN" altLang="en-US" sz="4800" dirty="0">
                <a:solidFill>
                  <a:srgbClr val="000000"/>
                </a:solidFill>
              </a:rPr>
              <a:t>及</a:t>
            </a:r>
            <a:r>
              <a:rPr lang="zh-CN" altLang="zh-CN" sz="4800" dirty="0">
                <a:solidFill>
                  <a:srgbClr val="000000"/>
                </a:solidFill>
              </a:rPr>
              <a:t>调速器连接，通电后可以使水浴缸内的水从进水管均匀吸入，使水从出水管均匀排出。</a:t>
            </a:r>
            <a:endParaRPr lang="en-US" altLang="zh-CN" sz="4800" dirty="0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CN" sz="4800" dirty="0"/>
          </a:p>
          <a:p>
            <a:pPr eaLnBrk="1" hangingPunct="1"/>
            <a:endParaRPr lang="en-US" altLang="zh-CN" sz="4800" dirty="0"/>
          </a:p>
          <a:p>
            <a:pPr eaLnBrk="1" hangingPunct="1"/>
            <a:endParaRPr lang="en-US" altLang="zh-CN" sz="4800" dirty="0"/>
          </a:p>
          <a:p>
            <a:pPr eaLnBrk="1" hangingPunct="1"/>
            <a:r>
              <a:rPr lang="en-US" altLang="zh-CN" sz="4800" dirty="0"/>
              <a:t> </a:t>
            </a:r>
            <a:endParaRPr lang="zh-CN" altLang="en-US" sz="4800" dirty="0"/>
          </a:p>
          <a:p>
            <a:pPr eaLnBrk="1" hangingPunct="1">
              <a:buFont typeface="Arial" charset="0"/>
              <a:buNone/>
            </a:pPr>
            <a:r>
              <a:rPr lang="zh-CN" altLang="en-US" sz="4800" dirty="0"/>
              <a:t>   </a:t>
            </a:r>
            <a:r>
              <a:rPr lang="en-US" altLang="zh-CN" sz="4800" dirty="0"/>
              <a:t>                   </a:t>
            </a:r>
          </a:p>
          <a:p>
            <a:pPr eaLnBrk="1" hangingPunct="1">
              <a:buFont typeface="Arial" charset="0"/>
              <a:buNone/>
            </a:pPr>
            <a:endParaRPr lang="en-US" altLang="zh-CN" sz="4800" dirty="0"/>
          </a:p>
          <a:p>
            <a:pPr algn="ctr" eaLnBrk="1" hangingPunct="1">
              <a:buFont typeface="Arial" charset="0"/>
              <a:buNone/>
            </a:pPr>
            <a:r>
              <a:rPr lang="en-US" altLang="zh-CN" sz="4800" dirty="0"/>
              <a:t>  </a:t>
            </a:r>
            <a:r>
              <a:rPr lang="zh-CN" altLang="en-US" sz="4800" dirty="0">
                <a:latin typeface="黑体" pitchFamily="49" charset="-122"/>
                <a:ea typeface="黑体" pitchFamily="49" charset="-122"/>
              </a:rPr>
              <a:t>一种有机晶体生长水浴循环装置实物图</a:t>
            </a:r>
          </a:p>
        </p:txBody>
      </p:sp>
      <p:pic>
        <p:nvPicPr>
          <p:cNvPr id="14" name="图片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5651" y="22102766"/>
            <a:ext cx="10666413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图片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87948" y="22117080"/>
            <a:ext cx="3644900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2703" y="35931600"/>
            <a:ext cx="2881313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图片 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15586" y="35961738"/>
            <a:ext cx="271303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2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544676" y="35991924"/>
            <a:ext cx="2751137" cy="339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473766" y="35960175"/>
            <a:ext cx="28321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图片 28">
            <a:extLst>
              <a:ext uri="{FF2B5EF4-FFF2-40B4-BE49-F238E27FC236}">
                <a16:creationId xmlns="" xmlns:a16="http://schemas.microsoft.com/office/drawing/2014/main" id="{B34D9921-1EED-41F9-B4C9-10154ADB7D8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54" t="2933" r="2443" b="2164"/>
          <a:stretch/>
        </p:blipFill>
        <p:spPr>
          <a:xfrm>
            <a:off x="17331516" y="742804"/>
            <a:ext cx="3801284" cy="3701381"/>
          </a:xfrm>
          <a:prstGeom prst="flowChartConnector">
            <a:avLst/>
          </a:prstGeom>
        </p:spPr>
      </p:pic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C02E7A87-4CDA-4A3C-88D0-0FC5442AC0F2}"/>
              </a:ext>
            </a:extLst>
          </p:cNvPr>
          <p:cNvSpPr txBox="1"/>
          <p:nvPr/>
        </p:nvSpPr>
        <p:spPr>
          <a:xfrm>
            <a:off x="21746616" y="1229542"/>
            <a:ext cx="786274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700" spc="420" dirty="0">
                <a:latin typeface="华文行楷" panose="02010800040101010101" pitchFamily="2" charset="-122"/>
                <a:ea typeface="华文行楷" panose="02010800040101010101" pitchFamily="2" charset="-122"/>
              </a:rPr>
              <a:t>潍坊学院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="" xmlns:a16="http://schemas.microsoft.com/office/drawing/2014/main" id="{CC33410E-44C6-43F3-AE4A-A3652ECAEC55}"/>
              </a:ext>
            </a:extLst>
          </p:cNvPr>
          <p:cNvSpPr txBox="1"/>
          <p:nvPr/>
        </p:nvSpPr>
        <p:spPr>
          <a:xfrm>
            <a:off x="21098544" y="2885726"/>
            <a:ext cx="71717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spc="-300" dirty="0"/>
              <a:t>WEIFANG UNIVERSITY</a:t>
            </a:r>
            <a:endParaRPr lang="zh-CN" altLang="en-US" sz="6600" spc="-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512</Words>
  <Application>Microsoft Office PowerPoint</Application>
  <PresentationFormat>自定义</PresentationFormat>
  <Paragraphs>33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孔伟金</dc:creator>
  <cp:lastModifiedBy>DEEP</cp:lastModifiedBy>
  <cp:revision>18</cp:revision>
  <dcterms:created xsi:type="dcterms:W3CDTF">2018-10-19T13:53:14Z</dcterms:created>
  <dcterms:modified xsi:type="dcterms:W3CDTF">2019-03-31T08:30:08Z</dcterms:modified>
</cp:coreProperties>
</file>